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7" autoAdjust="0"/>
  </p:normalViewPr>
  <p:slideViewPr>
    <p:cSldViewPr>
      <p:cViewPr>
        <p:scale>
          <a:sx n="100" d="100"/>
          <a:sy n="100" d="100"/>
        </p:scale>
        <p:origin x="-54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3732" y="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F18F8-2DD8-41B3-8D8C-96809CF1629E}" type="datetimeFigureOut">
              <a:rPr lang="fr-FR" smtClean="0"/>
              <a:pPr/>
              <a:t>05/06/2017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C7AC0-F7D7-4E78-83AF-809E91A43B8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79304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76732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C7AC0-F7D7-4E78-83AF-809E91A43B8B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44323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6/5/2017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‹N°›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800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Feuille_Microsoft_Office_Excel_97-20031.xls"/><Relationship Id="rId5" Type="http://schemas.openxmlformats.org/officeDocument/2006/relationships/hyperlink" Target="Tableau%202016-2017.xlsx" TargetMode="Externa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920880" cy="5832648"/>
          </a:xfrm>
          <a:noFill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>Réforme du collège </a:t>
            </a:r>
            <a:b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>Formation des directeurs</a:t>
            </a:r>
            <a:b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32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16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>Centre Jean-Marie </a:t>
            </a:r>
            <a:r>
              <a:rPr lang="fr-FR" sz="1600" dirty="0" err="1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>Tjibaou</a:t>
            </a:r>
            <a:r>
              <a:rPr lang="fr-FR" sz="16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16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/>
            </a:r>
            <a:br>
              <a:rPr lang="fr-FR" sz="24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</a:br>
            <a:r>
              <a:rPr lang="fr-FR" sz="20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Novecento sans wide Book" pitchFamily="2" charset="0"/>
              </a:rPr>
              <a:t>6 juin 2017</a:t>
            </a:r>
            <a:r>
              <a:rPr lang="fr-FR" sz="28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Verdana" pitchFamily="34" charset="0"/>
              </a:rPr>
              <a:t/>
            </a:r>
            <a:br>
              <a:rPr lang="fr-FR" sz="2800" dirty="0" smtClean="0">
                <a:solidFill>
                  <a:schemeClr val="tx1">
                    <a:lumMod val="9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12700" stA="34000" endA="740" endPos="53000" dir="5400000" sy="-100000" algn="bl" rotWithShape="0"/>
                </a:effectLst>
                <a:latin typeface="Verdana" pitchFamily="34" charset="0"/>
              </a:rPr>
            </a:br>
            <a:endParaRPr lang="fr-FR" sz="3600" dirty="0">
              <a:solidFill>
                <a:schemeClr val="tx1">
                  <a:lumMod val="9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12700" stA="34000" endA="740" endPos="53000" dir="5400000" sy="-100000" algn="bl" rotWithShape="0"/>
              </a:effectLst>
              <a:latin typeface="Verdana" pitchFamily="34" charset="0"/>
            </a:endParaRPr>
          </a:p>
        </p:txBody>
      </p:sp>
      <p:pic>
        <p:nvPicPr>
          <p:cNvPr id="6" name="Image 5" descr="logo_moy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6776" y="285728"/>
            <a:ext cx="500066" cy="1183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8" name="Picture 2" descr="http://catalogue.defap-bibliotheque.fr/stock/Groupe-de-pasteurs-indigenes-de-Mare;id=9487.jpg"/>
          <p:cNvPicPr>
            <a:picLocks noChangeAspect="1" noChangeArrowheads="1"/>
          </p:cNvPicPr>
          <p:nvPr/>
        </p:nvPicPr>
        <p:blipFill>
          <a:blip r:embed="rId4" cstate="print"/>
          <a:srcRect l="10294" t="11936" r="11765" b="4515"/>
          <a:stretch>
            <a:fillRect/>
          </a:stretch>
        </p:blipFill>
        <p:spPr bwMode="auto">
          <a:xfrm>
            <a:off x="2411760" y="2492896"/>
            <a:ext cx="4104456" cy="325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D. Méthodologie EPI et AP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91580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Utilisation d’une feuille Excel 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91580" y="2291946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1. Répartition des horaires disciplinaires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91580" y="3914078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3. Privilégier les semaines A et B pour les 0,5 h matière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91580" y="3103012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2. Enlever les participations aux EPI et AP 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791580" y="4725144"/>
            <a:ext cx="7272808" cy="851297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4.Rajouter </a:t>
            </a:r>
            <a:r>
              <a:rPr lang="fr-FR" sz="2400" dirty="0" smtClean="0"/>
              <a:t>les enseignements de complément et autres</a:t>
            </a:r>
          </a:p>
          <a:p>
            <a:pPr algn="ctr"/>
            <a:r>
              <a:rPr lang="fr-FR" sz="2000" dirty="0" smtClean="0"/>
              <a:t>( Langue kanak, Religion, Vie de classe, </a:t>
            </a:r>
            <a:r>
              <a:rPr lang="fr-FR" sz="2000" dirty="0" err="1" smtClean="0"/>
              <a:t>sections,chorale</a:t>
            </a:r>
            <a:r>
              <a:rPr lang="fr-FR" sz="2000" dirty="0" smtClean="0"/>
              <a:t>)</a:t>
            </a:r>
            <a:endParaRPr lang="fr-FR" sz="20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1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D1. Cas pratique 4</a:t>
            </a:r>
            <a:r>
              <a:rPr lang="fr-FR" sz="3600" b="1" baseline="30000" dirty="0" smtClean="0">
                <a:latin typeface="Novecento sans wide Book" panose="00000405000000000000" pitchFamily="2" charset="0"/>
              </a:rPr>
              <a:t>ème</a:t>
            </a:r>
            <a:r>
              <a:rPr lang="fr-FR" sz="3600" b="1" dirty="0" smtClean="0">
                <a:latin typeface="Novecento sans wide Book" panose="00000405000000000000" pitchFamily="2" charset="0"/>
              </a:rPr>
              <a:t> A </a:t>
            </a:r>
            <a:r>
              <a:rPr lang="fr-FR" sz="3600" b="1" dirty="0" err="1" smtClean="0">
                <a:latin typeface="Novecento sans wide Book" panose="00000405000000000000" pitchFamily="2" charset="0"/>
              </a:rPr>
              <a:t>Taremen</a:t>
            </a:r>
            <a:endParaRPr lang="fr-FR" sz="3600" b="1" dirty="0" smtClean="0">
              <a:latin typeface="Novecento sans wide Book" panose="00000405000000000000" pitchFamily="2" charset="0"/>
            </a:endParaRP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5576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Groupe de deux stagiaires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55576" y="4238114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Rappel : en 2016 : près de 37 heures / semaine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3319036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Le </a:t>
            </a:r>
            <a:r>
              <a:rPr lang="fr-FR" sz="2400" dirty="0" err="1" smtClean="0"/>
              <a:t>nengone</a:t>
            </a:r>
            <a:r>
              <a:rPr lang="fr-FR" sz="2400" dirty="0" smtClean="0"/>
              <a:t> se place en dehors des horaires obligatoires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55576" y="2399958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Annualisation des EPI pour simplification des VS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576" y="5157192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Réflexion autour de l’allègement des horaires classe</a:t>
            </a:r>
            <a:endParaRPr lang="fr-FR" sz="20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1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E. Fiche normalisée EPI ASEE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19572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Inspirée des documents </a:t>
            </a:r>
            <a:r>
              <a:rPr lang="fr-FR" sz="2800" dirty="0" err="1" smtClean="0"/>
              <a:t>Eduscol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19572" y="5627196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Total : 48 fiches détaillées (catalogue à diffuser = image de marque pédagogique de l’Alliance Scolaire)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19572" y="4708118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A faire relire par le service </a:t>
            </a:r>
            <a:r>
              <a:rPr lang="fr-FR" sz="2400" dirty="0" err="1" smtClean="0"/>
              <a:t>psycho-pédagogique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19572" y="3789040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A remplir idéalement avant la fin août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719572" y="2348880"/>
            <a:ext cx="7272808" cy="105560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Distribuer rapidement la fiche </a:t>
            </a:r>
            <a:r>
              <a:rPr lang="fr-FR" sz="2800" dirty="0" err="1" smtClean="0"/>
              <a:t>Eduscol</a:t>
            </a:r>
            <a:r>
              <a:rPr lang="fr-FR" sz="2800" dirty="0" smtClean="0"/>
              <a:t> et ASEE aux responsables des EPI</a:t>
            </a:r>
            <a:endParaRPr lang="fr-FR" sz="28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1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F. Échéances à respecter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01570" y="1340768"/>
            <a:ext cx="7272808" cy="105560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Fin juillet 2017 : EPI déterminées et fiches ASEE complétées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701570" y="2634309"/>
            <a:ext cx="7272808" cy="105560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Engager la réflexion autour du nouveau socle commun avant la fin de l’année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701570" y="3927850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Politique d’achat des </a:t>
            </a:r>
            <a:r>
              <a:rPr lang="fr-FR" sz="2400" dirty="0" err="1" smtClean="0"/>
              <a:t>Pronote</a:t>
            </a:r>
            <a:r>
              <a:rPr lang="fr-FR" sz="2400" dirty="0" smtClean="0"/>
              <a:t> pour homogénéisation des plateformes pour rentrée 2018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01570" y="5085184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Vos propositions ?</a:t>
            </a:r>
            <a:endParaRPr lang="fr-FR" sz="28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9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2.bp.blogspot.com/-VmusK7ACJks/WR5AlAvJgpI/AAAAAAAABNM/M-QbxSKuKSc0vWRSHX5jJ3v6ToZ0vrf-gCLcB/s500-p-k/sysiph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484784"/>
            <a:ext cx="3960440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323528" y="26064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Fin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2209" y="188640"/>
            <a:ext cx="8364247" cy="1080120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Travail </a:t>
            </a:r>
            <a:r>
              <a:rPr lang="fr-FR" sz="3600" b="1" smtClean="0">
                <a:latin typeface="Novecento sans wide Book" panose="00000405000000000000" pitchFamily="2" charset="0"/>
              </a:rPr>
              <a:t>sans </a:t>
            </a:r>
            <a:r>
              <a:rPr lang="fr-FR" sz="3600" b="1" smtClean="0">
                <a:latin typeface="Novecento sans wide Book" panose="00000405000000000000" pitchFamily="2" charset="0"/>
              </a:rPr>
              <a:t>fin</a:t>
            </a:r>
            <a:endParaRPr lang="fr-FR" sz="3600" b="1" dirty="0" smtClean="0">
              <a:latin typeface="Novecento sans wide Book" panose="00000405000000000000" pitchFamily="2" charset="0"/>
            </a:endParaRP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itchFamily="2" charset="0"/>
              </a:rPr>
              <a:t>Points abordés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1628800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anose="00000405000000000000" pitchFamily="2" charset="0"/>
              </a:rPr>
              <a:t>A. Collège Jeanne d’Arc : exemple concret 2016-2017</a:t>
            </a:r>
            <a:endParaRPr lang="fr-FR" sz="2000" b="1" dirty="0">
              <a:latin typeface="Novecento sans wide Book" panose="00000405000000000000" pitchFamily="2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39552" y="2240171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itchFamily="2" charset="0"/>
              </a:rPr>
              <a:t>B. Préconisations du service </a:t>
            </a:r>
            <a:r>
              <a:rPr lang="fr-FR" sz="2000" b="1" dirty="0" err="1" smtClean="0">
                <a:latin typeface="Novecento sans wide Book" pitchFamily="2" charset="0"/>
              </a:rPr>
              <a:t>psycho-pédagogique</a:t>
            </a:r>
            <a:endParaRPr lang="fr-FR" sz="2000" b="1" dirty="0">
              <a:latin typeface="Novecento sans wide Book" pitchFamily="2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39552" y="3770689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itchFamily="2" charset="0"/>
              </a:rPr>
              <a:t>D. Proposition de méthodologie : mise en place des emplois du temps avec EPI et AP</a:t>
            </a:r>
            <a:endParaRPr lang="fr-FR" sz="2000" b="1" dirty="0">
              <a:latin typeface="Novecento sans wide Book" pitchFamily="2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9552" y="468983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itchFamily="2" charset="0"/>
              </a:rPr>
              <a:t>E. Fiche normalisée EPI </a:t>
            </a:r>
            <a:endParaRPr lang="fr-FR" sz="2000" b="1" dirty="0">
              <a:latin typeface="Novecento sans wide Book" pitchFamily="2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9552" y="5301208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itchFamily="2" charset="0"/>
              </a:rPr>
              <a:t>F. Horizon 2018 : échéances à respecter</a:t>
            </a:r>
            <a:endParaRPr lang="fr-FR" sz="2000" b="1" dirty="0">
              <a:latin typeface="Novecento sans wide Book" pitchFamily="2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39552" y="2851542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latin typeface="Novecento sans wide Book" pitchFamily="2" charset="0"/>
              </a:rPr>
              <a:t>C. Proposition de méthodologie : Items du socle commun</a:t>
            </a:r>
            <a:endParaRPr lang="fr-FR" sz="2000" b="1" dirty="0">
              <a:latin typeface="Novecento sans wide Book" pitchFamily="2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8" grpId="0"/>
      <p:bldP spid="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A1. Collège Jeanne d’Arc 2016-2017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627784" y="1844824"/>
            <a:ext cx="3600400" cy="783193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296 élèves</a:t>
            </a:r>
            <a:endParaRPr lang="fr-FR" sz="4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627784" y="2960948"/>
            <a:ext cx="3600400" cy="783193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20 professeurs</a:t>
            </a:r>
            <a:endParaRPr lang="fr-FR" sz="4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403648" y="4077072"/>
            <a:ext cx="5976664" cy="1191816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369,5 heures avant réforme</a:t>
            </a:r>
          </a:p>
          <a:p>
            <a:pPr algn="ctr"/>
            <a:r>
              <a:rPr lang="fr-FR" sz="3200" dirty="0" smtClean="0"/>
              <a:t>377 heures après réforme</a:t>
            </a:r>
            <a:endParaRPr lang="fr-FR" sz="3200" dirty="0"/>
          </a:p>
        </p:txBody>
      </p:sp>
      <p:graphicFrame>
        <p:nvGraphicFramePr>
          <p:cNvPr id="17" name="Objet 16">
            <a:hlinkClick r:id="rId5" action="ppaction://hlinkfile"/>
          </p:cNvPr>
          <p:cNvGraphicFramePr>
            <a:graphicFrameLocks noChangeAspect="1"/>
          </p:cNvGraphicFramePr>
          <p:nvPr/>
        </p:nvGraphicFramePr>
        <p:xfrm>
          <a:off x="3923928" y="5445224"/>
          <a:ext cx="914400" cy="771525"/>
        </p:xfrm>
        <a:graphic>
          <a:graphicData uri="http://schemas.openxmlformats.org/presentationml/2006/ole">
            <p:oleObj spid="_x0000_s33795" name="Worksheet" showAsIcon="1" r:id="rId6" imgW="914400" imgH="771480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A2. L’essentiel 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5576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Projet </a:t>
            </a:r>
            <a:r>
              <a:rPr lang="fr-FR" sz="2400" dirty="0" smtClean="0"/>
              <a:t>d’établissement (6 heures de français en 6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)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55576" y="2330878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Peu d’impact sur la dotation de l’établissement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3248980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EPI et AP :  aucune déstabilisation des équipes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576" y="5085184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Le défi = évaluations par compétences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755576" y="4167082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Programmes bouclés comme auparavant</a:t>
            </a:r>
            <a:endParaRPr lang="fr-FR" sz="28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A3. L’essentiel (suite) 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5576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Mercredi en moins pour 6</a:t>
            </a:r>
            <a:r>
              <a:rPr lang="fr-FR" sz="2800" baseline="30000" dirty="0" smtClean="0"/>
              <a:t>ème</a:t>
            </a:r>
            <a:r>
              <a:rPr lang="fr-FR" sz="2800" dirty="0" smtClean="0"/>
              <a:t> et 5ème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55576" y="2330878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Heures de découverte professionnelles conservées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3248980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Les enseignants libres de la planification des EPI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755576" y="5085184"/>
            <a:ext cx="7272808" cy="105560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Utilisation de la documentaliste/ des bénévoles</a:t>
            </a:r>
          </a:p>
          <a:p>
            <a:pPr algn="ctr"/>
            <a:r>
              <a:rPr lang="fr-FR" sz="2800" dirty="0" smtClean="0"/>
              <a:t> pour les demi-groupes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755576" y="4167082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Mise en place en 2018 de 3 groupes par niveau</a:t>
            </a:r>
            <a:endParaRPr lang="fr-FR" sz="28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B. Préconisations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55576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Quatre heures d’AP en 6</a:t>
            </a:r>
            <a:r>
              <a:rPr lang="fr-FR" sz="2800" baseline="30000" dirty="0" smtClean="0"/>
              <a:t>ème</a:t>
            </a:r>
            <a:r>
              <a:rPr lang="fr-FR" sz="2800" dirty="0" smtClean="0"/>
              <a:t> et une  au cycle 4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55576" y="2165499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Pour 2018 : 2 EPI (2x 1,5 h) par niveau au cycle 4 </a:t>
            </a:r>
            <a:br>
              <a:rPr lang="fr-FR" sz="2400" dirty="0" smtClean="0"/>
            </a:br>
            <a:r>
              <a:rPr lang="fr-FR" sz="2400" dirty="0" smtClean="0"/>
              <a:t>(6 par établissement)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55576" y="3258741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Pour le socle commun, suivre la méthodologie de répartition des évaluations du socle commun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55576" y="4351983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Pour les emplois du temps, suivre la méthodologie présentée durant cette formation</a:t>
            </a:r>
            <a:endParaRPr lang="fr-FR" sz="2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755576" y="5445224"/>
            <a:ext cx="7272808" cy="919401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En tant que chef d’établissement, insister sur le mode d’évaluation de chaque EPI</a:t>
            </a:r>
            <a:endParaRPr lang="fr-FR" sz="24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1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C. Méthodologie socle commun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91580" y="1412776"/>
            <a:ext cx="7272808" cy="578882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102 items validés sur 4 ans avec 3 évaluations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791580" y="2291946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Journée de répartition des évaluations des items 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91580" y="3914078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Guide de l’établissement des évaluations des items</a:t>
            </a:r>
            <a:endParaRPr lang="fr-FR" sz="2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791580" y="3103012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306 items répartis en fonction du poids des disciplines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791580" y="4725144"/>
            <a:ext cx="7272808" cy="510778"/>
          </a:xfrm>
          <a:prstGeom prst="round2Diag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Suivi de la saisie des évaluations dans </a:t>
            </a:r>
            <a:r>
              <a:rPr lang="fr-FR" sz="2400" dirty="0" err="1" smtClean="0"/>
              <a:t>Pronote</a:t>
            </a:r>
            <a:endParaRPr lang="fr-FR" sz="2400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1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C1. Répartition Items/disciplines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683568" y="1340768"/>
          <a:ext cx="7776864" cy="493257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465554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Disciplines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Poids pédagogique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Evaluations</a:t>
                      </a:r>
                      <a:br>
                        <a:rPr lang="fr-FR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/4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</a:rPr>
                        <a:t> ans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Evaluations</a:t>
                      </a:r>
                      <a:br>
                        <a:rPr lang="fr-FR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/an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Français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16,4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Mathématiques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14,2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Anglais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Espagnol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Histoire-géographie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SVT</a:t>
                      </a:r>
                      <a:endParaRPr lang="fr-FR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5,8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Technologie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Sciences physiques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Arts plastiques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Musique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EPS</a:t>
                      </a:r>
                      <a:endParaRPr lang="fr-FR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11,5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Culture Kanak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7,1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Total</a:t>
                      </a:r>
                      <a:endParaRPr lang="fr-FR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chemeClr val="tx1"/>
                          </a:solidFill>
                        </a:rPr>
                        <a:t>100 %</a:t>
                      </a:r>
                      <a:endParaRPr lang="fr-FR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77</a:t>
                      </a:r>
                      <a:endParaRPr lang="fr-FR" sz="16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12209" y="285728"/>
            <a:ext cx="8331757" cy="83901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600" dirty="0" smtClean="0"/>
          </a:p>
          <a:p>
            <a:pPr algn="ctr"/>
            <a:r>
              <a:rPr lang="fr-FR" sz="3600" b="1" dirty="0" smtClean="0">
                <a:latin typeface="Novecento sans wide Book" panose="00000405000000000000" pitchFamily="2" charset="0"/>
              </a:rPr>
              <a:t>C2. Evaluations items /anglais</a:t>
            </a:r>
          </a:p>
          <a:p>
            <a:pPr algn="ctr"/>
            <a:endParaRPr lang="fr-FR" sz="3600" dirty="0">
              <a:solidFill>
                <a:schemeClr val="tx1"/>
              </a:solidFill>
              <a:latin typeface="Verdana" pitchFamily="34" charset="0"/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683568" y="1340768"/>
          <a:ext cx="7776865" cy="453140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555373"/>
                <a:gridCol w="604867"/>
                <a:gridCol w="1512168"/>
                <a:gridCol w="3384376"/>
                <a:gridCol w="720081"/>
              </a:tblGrid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Niveau</a:t>
                      </a:r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ID</a:t>
                      </a:r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Code</a:t>
                      </a:r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Item</a:t>
                      </a:r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N°</a:t>
                      </a:r>
                      <a:endParaRPr lang="fr-FR" sz="14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46555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D1-LANG-LV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Comprendre, s'exprimer en langue étrangère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D1-LANG-LV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Dialoguer en langue étrangère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037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D2-METHO-TICE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Utiliser des espaces collaboratifs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043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D3-CITOYEN-TOL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Vivre avec les autres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D4-SYST-SCIEN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Manipuler, modéliser, analyser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071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D4-SYST-DEVDUR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Connaitre corps humain, vivant, espèces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D1-LANG-LV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Communiquer dans le quotidien en langue étrangère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eva2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D1-LANG-ART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S'exprimer par des activités, physiques, sportives ou artistiques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eva2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046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D3-CITOYEN-JURI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Comprendre les valeurs dans les sociétés démocratiques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eva2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053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D3-CITOYEN-REFLEXION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Justifier ses choix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eva1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D4-SYST-SCIEN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Communiquer les résultats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eva2</a:t>
                      </a:r>
                    </a:p>
                  </a:txBody>
                  <a:tcPr marL="9525" marR="9525" marT="9525" marB="0"/>
                </a:tc>
              </a:tr>
              <a:tr h="32976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5ème</a:t>
                      </a:r>
                    </a:p>
                    <a:p>
                      <a:pPr algn="l" fontAlgn="b"/>
                      <a:endParaRPr lang="fr-FR" sz="1100" b="1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068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D4-SYST-CREA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Obervation, Imagination, créativité, mobilisation des connaissance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eva2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2555776" y="61653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Extrait de la répartition </a:t>
            </a:r>
            <a:r>
              <a:rPr lang="fr-FR" b="1" dirty="0" err="1" smtClean="0"/>
              <a:t>Taremen</a:t>
            </a:r>
            <a:r>
              <a:rPr lang="fr-FR" b="1" dirty="0" smtClean="0"/>
              <a:t> 2017</a:t>
            </a:r>
            <a:endParaRPr lang="fr-FR" b="1" dirty="0"/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3|0.9|0.5|0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2300</TotalTime>
  <Words>693</Words>
  <Application>Microsoft Office PowerPoint</Application>
  <PresentationFormat>Affichage à l'écran (4:3)</PresentationFormat>
  <Paragraphs>216</Paragraphs>
  <Slides>14</Slides>
  <Notes>14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Metro</vt:lpstr>
      <vt:lpstr>Worksheet</vt:lpstr>
      <vt:lpstr>Réforme du collège  Formation des directeurs  Centre Jean-Marie Tjibaou           6 juin 2017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ASEE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Projets d’établissement Alliance Scolaire</dc:title>
  <dc:creator>Michel Malgouzou</dc:creator>
  <cp:lastModifiedBy>Service-civique-ASEE</cp:lastModifiedBy>
  <cp:revision>243</cp:revision>
  <dcterms:created xsi:type="dcterms:W3CDTF">2009-09-11T05:23:01Z</dcterms:created>
  <dcterms:modified xsi:type="dcterms:W3CDTF">2017-06-05T05:44:29Z</dcterms:modified>
</cp:coreProperties>
</file>